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79" r:id="rId6"/>
    <p:sldId id="262" r:id="rId7"/>
    <p:sldId id="263" r:id="rId8"/>
    <p:sldId id="275" r:id="rId9"/>
    <p:sldId id="278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3955" autoAdjust="0"/>
  </p:normalViewPr>
  <p:slideViewPr>
    <p:cSldViewPr snapToGrid="0">
      <p:cViewPr varScale="1">
        <p:scale>
          <a:sx n="93" d="100"/>
          <a:sy n="93" d="100"/>
        </p:scale>
        <p:origin x="-57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825CD-B8C5-42AA-917D-8254691DF354}" type="datetimeFigureOut">
              <a:rPr lang="fr-FR" smtClean="0"/>
              <a:t>29/10/21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1E48B-19DA-4FE7-AE1A-F811A5E73C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54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510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457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577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avons réalisé une étude transversale descriptive de février à juillet 2020 à travers une inclusion systématique des  patients admis  à la clinique princesse Sarah de Ouagadougou pour la prise en charge d’une infection au COVID 19. Nous avons recherché les symptômes d’appel cardio-vasculaire, les antécédents cardiovasculaires ainsi que les comorbidités.  Une échocardiographie a été systématiquement réalisé à la recherche d’anomalies à savoir une dysfonction systolique du ventricule gauche, une dilatation des cavités cardiaques droites, une HTAP, un épaississement des feuillets péricardiques avec ou sans épanchement.</a:t>
            </a:r>
          </a:p>
          <a:p>
            <a:pPr marL="0" lvl="0" indent="0" algn="l">
              <a:lnSpc>
                <a:spcPct val="170000"/>
              </a:lnSpc>
              <a:buFont typeface="Wingdings" panose="05000000000000000000" pitchFamily="2" charset="2"/>
              <a:buNone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170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avons réalisé une étude transversale descriptive de février à juillet 2020 à travers une inclusion systématique des  patients admis  à la clinique princesse Sarah de Ouagadougou pour la prise en charge d’une infection au COVID 19. Nous avons recherché les symptômes d’appel cardio-vasculaire, les antécédents cardiovasculaires ainsi que les comorbidités.  Une échocardiographie a été systématiquement réalisé à la recherche d’anomalies à savoir une dysfonction systolique du ventricule gauche, une dilatation des cavités cardiaques droites, une HTAP, un épaississement des feuillets péricardiques avec ou sans épanchement.</a:t>
            </a:r>
          </a:p>
          <a:p>
            <a:pPr marL="0" lvl="0" indent="0" algn="l">
              <a:lnSpc>
                <a:spcPct val="170000"/>
              </a:lnSpc>
              <a:buFont typeface="Wingdings" panose="05000000000000000000" pitchFamily="2" charset="2"/>
              <a:buNone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651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avons inclus 157 patients d’âge moyen de 47,6 ± 18 ans et un sex-ratio était de 1,1.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dyspnée (31,66%) et les palpitations (21,54%) étaient les symptômes les plus fréquents. Les antécédents cardiovasculaires étaient représentés par une cardiomyopathie dilatée et une fibrillation atriale (deux cas respectivement).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979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anomalies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échocardiographiques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étaient dominées par un épanchement péricardique (14,01%) une dilatation des cavités cardiaques droites (12,10%) une HTAP modérée (10,82%), une dilatation du ventricule gauche (7,00%) et une altération modérée de la FEVG (5,09%). L’évolution a été simple chez tous les patients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448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anomalies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échocardiographiques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sont fréquentes au cours de l’infection à COVID 19. Elles sont dominées par l’épanchement péricardique, la dilatation des cavités droites et la dysfonction systolique du ventricule gauche.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856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1E48B-19DA-4FE7-AE1A-F811A5E73CDB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114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105A-241E-45A2-AD79-528D88081C5D}" type="datetime1">
              <a:rPr lang="fr-FR" smtClean="0"/>
              <a:t>29/10/21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7emes  journées scientifiques de la SOCARB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75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0EA3-DEF1-4663-9C14-EF2B998BA756}" type="datetime1">
              <a:rPr lang="fr-FR" smtClean="0"/>
              <a:t>29/10/21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7emes  journées scientifiques de la SOCARB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66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D733E-791A-4695-87D3-C494F905AAC6}" type="datetime1">
              <a:rPr lang="fr-FR" smtClean="0"/>
              <a:t>29/10/21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7emes  journées scientifiques de la SOCARB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430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2D1EB-3039-4F03-AB94-DBD665DACEAA}" type="datetime1">
              <a:rPr lang="fr-FR" smtClean="0"/>
              <a:t>29/10/21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7emes  journées scientifiques de la SOCARB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629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57F4F-8567-4636-AFCF-FBF1BAD418CB}" type="datetime1">
              <a:rPr lang="fr-FR" smtClean="0"/>
              <a:t>29/10/21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7emes  journées scientifiques de la SOCARB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067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0936-5D15-4096-AB6D-45F9D5F2206E}" type="datetime1">
              <a:rPr lang="fr-FR" smtClean="0"/>
              <a:t>29/10/21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7emes  journées scientifiques de la SOCARB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32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6CE6-871A-4C8D-97BA-33FDE282B1EE}" type="datetime1">
              <a:rPr lang="fr-FR" smtClean="0"/>
              <a:t>29/10/21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7emes  journées scientifiques de la SOCARB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572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868A-A258-4002-8C1A-5854B001B6C0}" type="datetime1">
              <a:rPr lang="fr-FR" smtClean="0"/>
              <a:t>29/10/21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7emes  journées scientifiques de la SOCARB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4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1AD9-3C72-4877-8A01-1B39BF0165DB}" type="datetime1">
              <a:rPr lang="fr-FR" smtClean="0"/>
              <a:t>29/10/21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7emes  journées scientifiques de la SOCARB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07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2ADD-51D6-4421-9390-698E5439B342}" type="datetime1">
              <a:rPr lang="fr-FR" smtClean="0"/>
              <a:t>29/10/21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7emes  journées scientifiques de la SOCARB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48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DCE5-FD03-4FA9-A353-CB21A13901C1}" type="datetime1">
              <a:rPr lang="fr-FR" smtClean="0"/>
              <a:t>29/10/21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7emes  journées scientifiques de la SOCARB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766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BDF48-303F-42FB-8906-EB233BC37FFC}" type="datetime1">
              <a:rPr lang="fr-FR" smtClean="0"/>
              <a:t>29/10/21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7emes  journées scientifiques de la SOCARB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330C-E54C-4A85-AFD4-B73AC4F6EE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458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308795"/>
          </a:xfrm>
          <a:solidFill>
            <a:srgbClr val="00B0F0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Anomalies </a:t>
            </a:r>
            <a:r>
              <a:rPr lang="fr-F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échocardiographiques</a:t>
            </a:r>
            <a:r>
              <a:rPr lang="fr-F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chez les patients atteints de la maladie à COVID 19</a:t>
            </a:r>
            <a:br>
              <a:rPr lang="fr-F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4650" y="3901440"/>
            <a:ext cx="11073714" cy="2599944"/>
          </a:xfrm>
        </p:spPr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fr-FR" sz="22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YAMEOGO N V, KAMBIRE Y, </a:t>
            </a:r>
            <a:r>
              <a:rPr lang="fr-FR" sz="2200" b="1" u="sng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OUEDRAOGO </a:t>
            </a:r>
            <a:r>
              <a:rPr lang="fr-FR" sz="2200" b="1" u="sng" dirty="0" smtClean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GHK</a:t>
            </a:r>
            <a:r>
              <a:rPr lang="fr-FR" sz="2200" dirty="0" smtClean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, </a:t>
            </a:r>
            <a:r>
              <a:rPr lang="fr-FR" sz="22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KONATE L, OUEDRAOGO/SONDO A, DIENDERE A, MINOUNGOU C, KAGAMBEGA LJ, TALL THIAM A, BENON L, KOLOGO KJ, MILLOGO GRC, SAMADOULOUGOU AK, OUEDRAOGO M, ZABSONRE P.</a:t>
            </a:r>
          </a:p>
          <a:p>
            <a:pPr algn="l">
              <a:lnSpc>
                <a:spcPct val="150000"/>
              </a:lnSpc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93C004AC-B604-4569-81FC-46DB9EA38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7emes  journées scientifiques de la SOCARB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346DC7AA-EC80-4A9B-83B4-F76C55FF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39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7528" y="116523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FR" sz="40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fr-FR" sz="4000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176" y="1088136"/>
            <a:ext cx="11536680" cy="5769864"/>
          </a:xfrm>
        </p:spPr>
        <p:txBody>
          <a:bodyPr>
            <a:normAutofit/>
          </a:bodyPr>
          <a:lstStyle/>
          <a:p>
            <a:pPr algn="just">
              <a:lnSpc>
                <a:spcPct val="250000"/>
              </a:lnSpc>
              <a:spcAft>
                <a:spcPts val="1000"/>
              </a:spcAft>
            </a:pPr>
            <a:endParaRPr lang="fr-F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l">
              <a:lnSpc>
                <a:spcPct val="250000"/>
              </a:lnSpc>
            </a:pP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L’infection à COVID 19 entraîne une réaction inflammatoire, avec un impact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multisystémique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incluant notamment le système cardiovasculaire</a:t>
            </a:r>
            <a:endParaRPr lang="fr-F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l">
              <a:lnSpc>
                <a:spcPct val="150000"/>
              </a:lnSpc>
            </a:pPr>
            <a:endParaRPr lang="fr-FR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E329F357-44D6-4D43-81CB-8E5F70146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7emes  journées scientifiques de la SOCARB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B1279637-8FEB-41CB-9308-DAC04812A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469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7528" y="116523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CH" sz="40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OBJECTIFS</a:t>
            </a:r>
            <a:endParaRPr lang="fr-FR" sz="4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2104" y="1691640"/>
            <a:ext cx="10969752" cy="4782312"/>
          </a:xfrm>
        </p:spPr>
        <p:txBody>
          <a:bodyPr>
            <a:normAutofit/>
          </a:bodyPr>
          <a:lstStyle/>
          <a:p>
            <a:pPr lvl="0" algn="l">
              <a:lnSpc>
                <a:spcPct val="150000"/>
              </a:lnSpc>
              <a:spcAft>
                <a:spcPts val="800"/>
              </a:spcAft>
            </a:pPr>
            <a:endParaRPr lang="fr-CH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250000"/>
              </a:lnSpc>
              <a:spcAft>
                <a:spcPts val="800"/>
              </a:spcAft>
            </a:pP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L’objectif de ce travail était de décrire les anomalies </a:t>
            </a:r>
            <a:r>
              <a:rPr lang="fr-F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échocardiographiques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chez les patients infectés par le COVID 19.</a:t>
            </a:r>
            <a:endParaRPr lang="fr-F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spcAft>
                <a:spcPts val="800"/>
              </a:spcAft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3905553-8761-410B-8729-1C5166C28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7emes  journées scientifiques de la SOCARB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BA534FD-DC08-4C42-8FA3-40550D079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964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7528" y="116523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CH" sz="40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ET METHODES</a:t>
            </a:r>
            <a:endParaRPr lang="fr-FR" sz="4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3357" y="1128535"/>
            <a:ext cx="10884373" cy="4879469"/>
          </a:xfrm>
        </p:spPr>
        <p:txBody>
          <a:bodyPr>
            <a:norm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 d'étude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une étude transversale descriptive 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Durée de l'étude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F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février à juillet 2020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Cadres de l'étude: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clinique princesse Sarah de Ouagadougou. </a:t>
            </a: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Critères d'inclusion</a:t>
            </a:r>
            <a:r>
              <a:rPr lang="fr-F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patients admis  à la clinique princesse Sarah de Ouagadougou pour la prise en charge d’une infection au COVID 19. Nous avons recherché les symptômes d’appel cardio-vasculaire, les antécédents cardiovasculaires ainsi que les 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comorbidités.</a:t>
            </a:r>
            <a:endParaRPr lang="fr-F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C3335B4-19EB-4D2A-B356-5493FCBF1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7emes  journées scientifiques de la SOCARB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E8A8F260-9947-4D36-AB0C-25FA33C80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792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7528" y="116523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CH" sz="40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ET METHODES</a:t>
            </a:r>
            <a:endParaRPr lang="fr-FR" sz="4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944" y="1073917"/>
            <a:ext cx="11564112" cy="5647558"/>
          </a:xfrm>
        </p:spPr>
        <p:txBody>
          <a:bodyPr>
            <a:normAutofit/>
          </a:bodyPr>
          <a:lstStyle/>
          <a:p>
            <a:pPr lvl="1" algn="just">
              <a:lnSpc>
                <a:spcPct val="200000"/>
              </a:lnSpc>
            </a:pPr>
            <a:endParaRPr lang="fr-F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200000"/>
              </a:lnSpc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 échocardiographie a été systématiquement 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réalisée 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à la recherche d’anomalies à savoir une dysfonction systolique du ventricule gauche, une dilatation des cavités cardiaques droites, une HTAP, un épaississement des feuillets péricardiques avec ou sans épanchement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C3335B4-19EB-4D2A-B356-5493FCBF1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7emes  journées scientifiques de la SOCARB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E8A8F260-9947-4D36-AB0C-25FA33C80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758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7528" y="116523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CH" sz="40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RESULTATS</a:t>
            </a:r>
            <a:r>
              <a:rPr lang="fr-CH" sz="4000" b="1" u="sng" dirty="0">
                <a:solidFill>
                  <a:schemeClr val="bg1"/>
                </a:solidFill>
              </a:rPr>
              <a:t> </a:t>
            </a:r>
            <a:endParaRPr lang="fr-FR" sz="4000" b="1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9280" y="1016000"/>
            <a:ext cx="11222736" cy="5547360"/>
          </a:xfrm>
        </p:spPr>
        <p:txBody>
          <a:bodyPr>
            <a:normAutofit lnSpcReduction="10000"/>
          </a:bodyPr>
          <a:lstStyle/>
          <a:p>
            <a:pPr marL="342900" indent="-342900" algn="l">
              <a:lnSpc>
                <a:spcPct val="250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fr-C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DONNEES SOCIODEMOGRAPHIQUES</a:t>
            </a:r>
            <a:endParaRPr lang="fr-F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157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patients d’âge moyen de </a:t>
            </a:r>
            <a:r>
              <a:rPr lang="fr-FR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47,6 ± 18 ans </a:t>
            </a: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sex-ratio était de 1,1</a:t>
            </a: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dyspnée 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(31,66%)</a:t>
            </a: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 palpitations (21,54%)</a:t>
            </a: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antécédents cardiovasculaires étaient représentés par une cardiomyopathie dilatée et une fibrillation atriale (deux cas respectivement).</a:t>
            </a:r>
          </a:p>
          <a:p>
            <a:pPr lvl="0" algn="l">
              <a:lnSpc>
                <a:spcPct val="150000"/>
              </a:lnSpc>
              <a:spcAft>
                <a:spcPts val="800"/>
              </a:spcAft>
            </a:pP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49D3034E-4749-43CD-9E5F-3C0A4BDB3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7emes  journées scientifiques de la SOCARB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9E05F795-0A05-4987-9E7A-B8FF07B54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53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7528" y="116523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CH" sz="40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RESULTATS</a:t>
            </a:r>
            <a:r>
              <a:rPr lang="fr-CH" sz="4000" b="1" u="sng" dirty="0">
                <a:solidFill>
                  <a:schemeClr val="bg1"/>
                </a:solidFill>
              </a:rPr>
              <a:t> </a:t>
            </a:r>
            <a:endParaRPr lang="fr-FR" sz="4000" b="1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20" y="1229360"/>
            <a:ext cx="10383520" cy="5344160"/>
          </a:xfrm>
        </p:spPr>
        <p:txBody>
          <a:bodyPr>
            <a:normAutofit/>
          </a:bodyPr>
          <a:lstStyle/>
          <a:p>
            <a:pPr algn="l">
              <a:lnSpc>
                <a:spcPct val="170000"/>
              </a:lnSpc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anomalies </a:t>
            </a:r>
            <a:r>
              <a:rPr lang="fr-FR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échocardiographiques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l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épanchement péricardique 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(14,01%) </a:t>
            </a:r>
          </a:p>
          <a:p>
            <a:pPr marL="342900" indent="-342900" algn="l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 </a:t>
            </a:r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dilatation des cavités cardiaques droites 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(12,10%) </a:t>
            </a:r>
          </a:p>
          <a:p>
            <a:pPr marL="342900" indent="-342900" algn="l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 </a:t>
            </a:r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HTAP modérée 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(10,82%), </a:t>
            </a:r>
          </a:p>
          <a:p>
            <a:pPr marL="342900" indent="-342900" algn="l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 </a:t>
            </a:r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dilatation du ventricule gauche 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(7,00%) et </a:t>
            </a:r>
          </a:p>
          <a:p>
            <a:pPr marL="342900" indent="-342900" algn="l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 </a:t>
            </a:r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altération modérée de la FEVG 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(5,09%). </a:t>
            </a:r>
          </a:p>
          <a:p>
            <a:pPr lvl="0" algn="l">
              <a:lnSpc>
                <a:spcPct val="250000"/>
              </a:lnSpc>
            </a:pPr>
            <a:endParaRPr lang="fr-F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067CF9AA-EB16-48C6-99E3-F435E5E33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7emes  journées scientifiques de la SOCARB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FF33DB9F-120B-45A1-B4C5-586FE2047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567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7528" y="116523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CH" sz="40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fr-FR" sz="4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" y="877823"/>
            <a:ext cx="11268456" cy="5863653"/>
          </a:xfrm>
        </p:spPr>
        <p:txBody>
          <a:bodyPr>
            <a:normAutofit/>
          </a:bodyPr>
          <a:lstStyle/>
          <a:p>
            <a:pPr algn="l">
              <a:lnSpc>
                <a:spcPct val="250000"/>
              </a:lnSpc>
            </a:pPr>
            <a:endParaRPr lang="fr-F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anomalies </a:t>
            </a:r>
            <a:r>
              <a:rPr lang="fr-FR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échocardiographiques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sont fréquentes au cours de l’infection à COVID 19. </a:t>
            </a:r>
          </a:p>
          <a:p>
            <a:pPr marL="342900" lvl="0" indent="-342900" algn="l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Elles sont dominées par l’épanchement péricardique, la dilatation des cavités droites et la dysfonction systolique du ventricule gauche.</a:t>
            </a:r>
            <a:endParaRPr lang="fr-FR" sz="4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8BB0AAD7-4519-461E-8AF4-0A4CF8F5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7emes  journées scientifiques de la SOCARB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E494D9C2-104B-4A79-95EE-652E5169B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597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9288" y="3048349"/>
            <a:ext cx="6617208" cy="761301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CH" sz="40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MERCI</a:t>
            </a:r>
            <a:endParaRPr lang="fr-FR" sz="4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8BB0AAD7-4519-461E-8AF4-0A4CF8F5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7emes  journées scientifiques de la SOCARB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E494D9C2-104B-4A79-95EE-652E5169B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330C-E54C-4A85-AFD4-B73AC4F6EE7E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671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</TotalTime>
  <Words>764</Words>
  <Application>Microsoft Macintosh PowerPoint</Application>
  <PresentationFormat>Personnalisé</PresentationFormat>
  <Paragraphs>69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Office Theme</vt:lpstr>
      <vt:lpstr> Anomalies échocardiographiques chez les patients atteints de la maladie à COVID 19 </vt:lpstr>
      <vt:lpstr>INTRODUCTION</vt:lpstr>
      <vt:lpstr>OBJECTIFS</vt:lpstr>
      <vt:lpstr>PATIENTS ET METHODES</vt:lpstr>
      <vt:lpstr>PATIENTS ET METHODES</vt:lpstr>
      <vt:lpstr>RESULTATS </vt:lpstr>
      <vt:lpstr>RESULTATS </vt:lpstr>
      <vt:lpstr>CONCLUSIONS</vt:lpstr>
      <vt:lpstr>MERCI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ANEMIE ET INSUFFISANCE CARDIAQUE : ASPECTS EPIDEMIOLOGIQUES, THERAPEUTIQUES ET PRONOSTIQUES DANS LE SERVICE DE CARDIOLOGIE DU CENTRE HOSPITALIER UNIVERSITAIRE YALGADO OUEDRAOGO</dc:title>
  <dc:creator>abdoul rachid nitiema</dc:creator>
  <cp:lastModifiedBy>Guy Hervé K OUEDRAOGO</cp:lastModifiedBy>
  <cp:revision>104</cp:revision>
  <dcterms:created xsi:type="dcterms:W3CDTF">2019-12-16T17:31:14Z</dcterms:created>
  <dcterms:modified xsi:type="dcterms:W3CDTF">2021-10-29T07:54:48Z</dcterms:modified>
</cp:coreProperties>
</file>